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67" r:id="rId4"/>
    <p:sldId id="268" r:id="rId5"/>
    <p:sldId id="261" r:id="rId6"/>
    <p:sldId id="263" r:id="rId7"/>
    <p:sldId id="264" r:id="rId8"/>
    <p:sldId id="266" r:id="rId9"/>
    <p:sldId id="265" r:id="rId10"/>
    <p:sldId id="260" r:id="rId11"/>
  </p:sldIdLst>
  <p:sldSz cx="12192000" cy="6858000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a Glaser" initials="AG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20" autoAdjust="0"/>
    <p:restoredTop sz="94680" autoAdjust="0"/>
  </p:normalViewPr>
  <p:slideViewPr>
    <p:cSldViewPr snapToGrid="0" snapToObjects="1" showGuides="1">
      <p:cViewPr varScale="1">
        <p:scale>
          <a:sx n="75" d="100"/>
          <a:sy n="75" d="100"/>
        </p:scale>
        <p:origin x="1162" y="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93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4D438-1C0E-7A43-BB1D-39708E4078B4}" type="datetimeFigureOut">
              <a:rPr lang="de-DE" smtClean="0"/>
              <a:pPr/>
              <a:t>29.11.2024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FDD1A-A2D6-2547-84B2-F935465F117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DAA460-9756-C055-6102-3A652D5E7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625836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BVIZ, AG Marketing, 29. November 2024, Technologiepark Weinberg Campus</a:t>
            </a:r>
            <a:br>
              <a:rPr lang="de-DE" b="1" dirty="0"/>
            </a:b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68DC52-F4FB-17C2-3908-7434989B3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147" y="3007399"/>
            <a:ext cx="10972800" cy="26695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3600" b="1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Gründer, Startups, Unternehmen = Neue Mieter</a:t>
            </a:r>
          </a:p>
          <a:p>
            <a:pPr marL="0" indent="0" algn="ctr">
              <a:buNone/>
            </a:pPr>
            <a:r>
              <a:rPr lang="de-DE" sz="3600" b="1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Welche Strategien und Maßnahmen sind in der Akquisition für uns als Innovations- und Gründerzentren geeignet und realisierbar?</a:t>
            </a:r>
            <a:endParaRPr lang="de-DE" sz="3600" dirty="0"/>
          </a:p>
        </p:txBody>
      </p:sp>
      <p:pic>
        <p:nvPicPr>
          <p:cNvPr id="4" name="Bild 3" descr="Innovationszentren RGB-freigestellt.png">
            <a:extLst>
              <a:ext uri="{FF2B5EF4-FFF2-40B4-BE49-F238E27FC236}">
                <a16:creationId xmlns:a16="http://schemas.microsoft.com/office/drawing/2014/main" id="{F5C02BF0-E8CC-9ACA-E1FB-002D4EBC07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47" y="334559"/>
            <a:ext cx="3023114" cy="52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04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525B1-FBF3-578C-1683-BF351927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b="1" dirty="0"/>
              <a:t>Agenda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C212E74-F066-7FAF-0219-B1EAE307E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162299"/>
          </a:xfrm>
        </p:spPr>
        <p:txBody>
          <a:bodyPr>
            <a:normAutofit/>
          </a:bodyPr>
          <a:lstStyle/>
          <a:p>
            <a:pPr marL="106680" indent="0">
              <a:buNone/>
            </a:pP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9.00 bis 9.15 Uhr 		Begrüßung und kurze Vorstellungsrunde</a:t>
            </a:r>
          </a:p>
          <a:p>
            <a:pPr marL="106680" indent="0">
              <a:buNone/>
            </a:pP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9.15 bis 10.45 Uhr 		Fortsetzung der Diskussion aus der </a:t>
            </a:r>
            <a:r>
              <a:rPr lang="de-DE" sz="2000" dirty="0" err="1">
                <a:effectLst/>
                <a:ea typeface="Aptos" panose="020B0004020202020204" pitchFamily="34" charset="0"/>
                <a:cs typeface="Aptos" panose="020B0004020202020204" pitchFamily="34" charset="0"/>
              </a:rPr>
              <a:t>Fishbowl</a:t>
            </a: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  <a:p>
            <a:pPr marL="106680" indent="0">
              <a:buNone/>
            </a:pP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10.45 bis 11.00 Uhr		Kaffeepause</a:t>
            </a:r>
          </a:p>
          <a:p>
            <a:pPr marL="106680" indent="0">
              <a:buNone/>
            </a:pP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11.00 bis 11.15 Uhr		Input TGZ Halle: Vorstellung „Startup Elevator </a:t>
            </a:r>
            <a:r>
              <a:rPr lang="de-DE" sz="2000" dirty="0" err="1">
                <a:effectLst/>
                <a:ea typeface="Aptos" panose="020B0004020202020204" pitchFamily="34" charset="0"/>
                <a:cs typeface="Aptos" panose="020B0004020202020204" pitchFamily="34" charset="0"/>
              </a:rPr>
              <a:t>Saxony</a:t>
            </a: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-Anhalt“ (Anne)</a:t>
            </a:r>
          </a:p>
          <a:p>
            <a:pPr marL="106680" indent="0">
              <a:buNone/>
            </a:pP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11.15 bis 12.00 Uhr  		Weiterführung der Diskussion (Aktuelle Herausforderungen in den Zentren!)</a:t>
            </a:r>
          </a:p>
          <a:p>
            <a:pPr marL="106680" indent="0">
              <a:buNone/>
            </a:pP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12.00 bis 12.30 Uhr 		Mittagspause mit Imbiss im Roy Coffee Hub</a:t>
            </a:r>
          </a:p>
          <a:p>
            <a:pPr marL="106680" indent="0">
              <a:buNone/>
            </a:pP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12.30 bis 13.00 Uhr 		Vorstellung des Startup Support </a:t>
            </a:r>
            <a:r>
              <a:rPr lang="de-DE" sz="2000" dirty="0" err="1">
                <a:effectLst/>
                <a:ea typeface="Aptos" panose="020B0004020202020204" pitchFamily="34" charset="0"/>
                <a:cs typeface="Aptos" panose="020B0004020202020204" pitchFamily="34" charset="0"/>
              </a:rPr>
              <a:t>Programs</a:t>
            </a: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 von DELL (Janos </a:t>
            </a:r>
            <a:r>
              <a:rPr lang="de-DE" sz="2000" dirty="0" err="1">
                <a:effectLst/>
                <a:ea typeface="Aptos" panose="020B0004020202020204" pitchFamily="34" charset="0"/>
                <a:cs typeface="Aptos" panose="020B0004020202020204" pitchFamily="34" charset="0"/>
              </a:rPr>
              <a:t>Körtge</a:t>
            </a: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) inkl. Q&amp;A</a:t>
            </a:r>
          </a:p>
          <a:p>
            <a:pPr marL="106680" indent="0">
              <a:buNone/>
            </a:pPr>
            <a:r>
              <a:rPr lang="de-DE" sz="200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13.00 bis 14.00 Uhr		Rundgang durch den Technologiepark Weinberg Campus</a:t>
            </a:r>
          </a:p>
        </p:txBody>
      </p:sp>
    </p:spTree>
    <p:extLst>
      <p:ext uri="{BB962C8B-B14F-4D97-AF65-F5344CB8AC3E}">
        <p14:creationId xmlns:p14="http://schemas.microsoft.com/office/powerpoint/2010/main" val="480647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525B1-FBF3-578C-1683-BF351927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b="1" dirty="0"/>
              <a:t>Warm-up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C212E74-F066-7FAF-0219-B1EAE307E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280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dirty="0"/>
              <a:t>Herausforderungen &amp; Highlights 2024</a:t>
            </a:r>
          </a:p>
        </p:txBody>
      </p:sp>
    </p:spTree>
    <p:extLst>
      <p:ext uri="{BB962C8B-B14F-4D97-AF65-F5344CB8AC3E}">
        <p14:creationId xmlns:p14="http://schemas.microsoft.com/office/powerpoint/2010/main" val="412928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525B1-FBF3-578C-1683-BF351927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b="1" dirty="0"/>
              <a:t>Schwerpunkte der Diskussion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C212E74-F066-7FAF-0219-B1EAE307E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28014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dirty="0"/>
              <a:t>Rahmenbedingungen (Erweiterung, Leerstand, Pipeline)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Zielgruppen (Entwicklungsphase, Größe, Branche, Innovationsgrad)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solidFill>
                  <a:srgbClr val="FF0000"/>
                </a:solidFill>
              </a:rPr>
              <a:t>Strategie/Positionierung (lokal bis international, Branchen)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solidFill>
                  <a:srgbClr val="FF0000"/>
                </a:solidFill>
              </a:rPr>
              <a:t>Maßnahmen (Kampagnen, Kanäle, Tools)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solidFill>
                  <a:srgbClr val="FF0000"/>
                </a:solidFill>
              </a:rPr>
              <a:t>Verantwortlichkeiten, Budgets</a:t>
            </a:r>
          </a:p>
        </p:txBody>
      </p:sp>
    </p:spTree>
    <p:extLst>
      <p:ext uri="{BB962C8B-B14F-4D97-AF65-F5344CB8AC3E}">
        <p14:creationId xmlns:p14="http://schemas.microsoft.com/office/powerpoint/2010/main" val="1614392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525B1-FBF3-578C-1683-BF351927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0" y="274638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de-DE" b="1" dirty="0"/>
              <a:t>Schwerpunkt 1: Rahmenbedingungen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D1C64B-8DCE-606F-78FD-080587E8D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1600202"/>
            <a:ext cx="11353799" cy="3078124"/>
          </a:xfrm>
        </p:spPr>
        <p:txBody>
          <a:bodyPr>
            <a:normAutofit/>
          </a:bodyPr>
          <a:lstStyle/>
          <a:p>
            <a:pPr marL="514350" indent="-514350">
              <a:buAutoNum type="alphaLcParenR"/>
            </a:pPr>
            <a:r>
              <a:rPr lang="de-DE" dirty="0"/>
              <a:t>Warum ist Mieterakquise für euch derzeit ein Thema? </a:t>
            </a:r>
          </a:p>
          <a:p>
            <a:pPr marL="514350" indent="-514350">
              <a:buAutoNum type="alphaLcParenR"/>
            </a:pPr>
            <a:r>
              <a:rPr lang="de-DE" dirty="0"/>
              <a:t>Erweiterung, Leerstand, Pipeline füllen – Worum geht es in euerm Zentrum gerade?</a:t>
            </a:r>
          </a:p>
          <a:p>
            <a:pPr marL="514350" indent="-514350">
              <a:buAutoNum type="alphaLcParenR"/>
            </a:pPr>
            <a:r>
              <a:rPr lang="de-DE" dirty="0"/>
              <a:t>Wie wurde das Thema in der Vergangenheit bei euch behandelt?</a:t>
            </a:r>
          </a:p>
        </p:txBody>
      </p:sp>
    </p:spTree>
    <p:extLst>
      <p:ext uri="{BB962C8B-B14F-4D97-AF65-F5344CB8AC3E}">
        <p14:creationId xmlns:p14="http://schemas.microsoft.com/office/powerpoint/2010/main" val="3739586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525B1-FBF3-578C-1683-BF351927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0" y="274638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de-DE" b="1" dirty="0"/>
              <a:t>Schwerpunkt 2: Zielgruppen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D1C64B-8DCE-606F-78FD-080587E8D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1600201"/>
            <a:ext cx="11353799" cy="4525963"/>
          </a:xfrm>
        </p:spPr>
        <p:txBody>
          <a:bodyPr>
            <a:normAutofit/>
          </a:bodyPr>
          <a:lstStyle/>
          <a:p>
            <a:pPr marL="514350" indent="-514350">
              <a:buAutoNum type="alphaLcParenR"/>
            </a:pPr>
            <a:r>
              <a:rPr lang="de-DE" dirty="0"/>
              <a:t>GründerInnen, Startups, Unternehmen – Was sind die Kernzielgruppen eures Zentrums?</a:t>
            </a:r>
          </a:p>
          <a:p>
            <a:pPr marL="514350" indent="-514350">
              <a:buAutoNum type="alphaLcParenR"/>
            </a:pPr>
            <a:r>
              <a:rPr lang="de-DE" dirty="0"/>
              <a:t>Welche Branchen sollen angesprochen werden?</a:t>
            </a:r>
          </a:p>
          <a:p>
            <a:pPr marL="514350" indent="-514350">
              <a:buAutoNum type="alphaLcParenR"/>
            </a:pPr>
            <a:r>
              <a:rPr lang="de-DE" dirty="0"/>
              <a:t>Wo seht ihr die Herausforderungen, eure Zielgruppen zu erreichen?</a:t>
            </a:r>
          </a:p>
          <a:p>
            <a:pPr marL="514350" indent="-514350">
              <a:buAutoNum type="alphaLcParenR"/>
            </a:pPr>
            <a:r>
              <a:rPr lang="de-DE" dirty="0"/>
              <a:t>„Innovativ“ ist ein schönes Attribut. Ab wann ist eine Gründung/ein Unternehmen eigentlich innovativ? Gibt es dafür bei euch Kriterien?</a:t>
            </a:r>
          </a:p>
          <a:p>
            <a:pPr marL="514350" indent="-514350">
              <a:buAutoNum type="alphaLcParenR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5199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525B1-FBF3-578C-1683-BF351927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0" y="274638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de-DE" b="1" dirty="0">
                <a:solidFill>
                  <a:srgbClr val="FF0000"/>
                </a:solidFill>
              </a:rPr>
              <a:t>Schwerpunkt 3: Strategie und Positionierung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D1C64B-8DCE-606F-78FD-080587E8D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1600201"/>
            <a:ext cx="11353799" cy="3357879"/>
          </a:xfrm>
        </p:spPr>
        <p:txBody>
          <a:bodyPr>
            <a:normAutofit/>
          </a:bodyPr>
          <a:lstStyle/>
          <a:p>
            <a:pPr marL="514350" indent="-514350">
              <a:buAutoNum type="alphaLcParenR"/>
            </a:pPr>
            <a:r>
              <a:rPr lang="de-DE" dirty="0"/>
              <a:t>Welche Argumente stehen bei der Ansprache eurer Neukunden im Vordergrund? (Ausstattung, Standort, Netzwerk, Bestandsmieter?)</a:t>
            </a:r>
          </a:p>
          <a:p>
            <a:pPr marL="514350" indent="-514350">
              <a:buAutoNum type="alphaLcParenR"/>
            </a:pPr>
            <a:r>
              <a:rPr lang="de-DE" dirty="0"/>
              <a:t>Was sind eure Alleinstellungsmerkmale?</a:t>
            </a:r>
          </a:p>
          <a:p>
            <a:pPr marL="514350" indent="-514350">
              <a:buAutoNum type="alphaLcParenR"/>
            </a:pPr>
            <a:r>
              <a:rPr lang="de-DE" dirty="0"/>
              <a:t>Wie richtet ihr euer Zentrum aus? (lokal, regional, national, international)</a:t>
            </a:r>
          </a:p>
        </p:txBody>
      </p:sp>
    </p:spTree>
    <p:extLst>
      <p:ext uri="{BB962C8B-B14F-4D97-AF65-F5344CB8AC3E}">
        <p14:creationId xmlns:p14="http://schemas.microsoft.com/office/powerpoint/2010/main" val="2777489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525B1-FBF3-578C-1683-BF351927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0" y="274638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de-DE" b="1" dirty="0">
                <a:solidFill>
                  <a:srgbClr val="FF0000"/>
                </a:solidFill>
              </a:rPr>
              <a:t>Schwerpunkt 4: Maßnahmen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D1C64B-8DCE-606F-78FD-080587E8D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1600201"/>
            <a:ext cx="11353799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lphaLcParenR"/>
            </a:pPr>
            <a:r>
              <a:rPr lang="de-DE" dirty="0"/>
              <a:t>Wie erreichen wir unsere Zielgruppen am besten?</a:t>
            </a:r>
          </a:p>
          <a:p>
            <a:pPr marL="514350" indent="-514350">
              <a:buAutoNum type="alphaLcParenR"/>
            </a:pPr>
            <a:r>
              <a:rPr lang="de-DE" dirty="0"/>
              <a:t>Plant ihr eure Kampagne inhouse oder nutzt ihr Kommunikations-/PR-Agenturen?</a:t>
            </a:r>
          </a:p>
          <a:p>
            <a:pPr marL="514350" indent="-514350">
              <a:buAutoNum type="alphaLcParenR"/>
            </a:pPr>
            <a:r>
              <a:rPr lang="de-DE" dirty="0"/>
              <a:t>Welche Rolle spielen Partnerschaften beispielsweise zu Stadtmarketing-/Landesmarketing-Agenturen?</a:t>
            </a:r>
          </a:p>
          <a:p>
            <a:pPr marL="514350" indent="-514350">
              <a:buAutoNum type="alphaLcParenR"/>
            </a:pPr>
            <a:r>
              <a:rPr lang="de-DE" dirty="0"/>
              <a:t>Wer sind eure wichtigsten Partner bei der Zielgruppenansprache?</a:t>
            </a:r>
          </a:p>
          <a:p>
            <a:pPr marL="514350" indent="-514350">
              <a:buAutoNum type="alphaLcParenR"/>
            </a:pPr>
            <a:r>
              <a:rPr lang="de-DE" dirty="0"/>
              <a:t>Welche Erfahrungen habt ihr mit bestimmten Kanälen gemacht? (Bsp. SEO, Google-</a:t>
            </a:r>
            <a:r>
              <a:rPr lang="de-DE" dirty="0" err="1"/>
              <a:t>Adwords</a:t>
            </a:r>
            <a:r>
              <a:rPr lang="de-DE" dirty="0"/>
              <a:t>, </a:t>
            </a:r>
            <a:r>
              <a:rPr lang="de-DE" dirty="0" err="1"/>
              <a:t>Social</a:t>
            </a:r>
            <a:r>
              <a:rPr lang="de-DE" dirty="0"/>
              <a:t>-Media-Kampagnen?)</a:t>
            </a:r>
          </a:p>
          <a:p>
            <a:pPr marL="514350" indent="-514350">
              <a:buAutoNum type="alphaLcParenR"/>
            </a:pPr>
            <a:r>
              <a:rPr lang="de-DE" dirty="0"/>
              <a:t>Werden Leads bei euch im CRM dokumentiert und verfolgt?</a:t>
            </a:r>
          </a:p>
        </p:txBody>
      </p:sp>
    </p:spTree>
    <p:extLst>
      <p:ext uri="{BB962C8B-B14F-4D97-AF65-F5344CB8AC3E}">
        <p14:creationId xmlns:p14="http://schemas.microsoft.com/office/powerpoint/2010/main" val="458908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525B1-FBF3-578C-1683-BF351927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0" y="274638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de-DE" b="1" dirty="0">
                <a:solidFill>
                  <a:srgbClr val="FF0000"/>
                </a:solidFill>
              </a:rPr>
              <a:t>Schwerpunkt 5: Verantwortlichkeiten/Budgets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D1C64B-8DCE-606F-78FD-080587E8D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1600201"/>
            <a:ext cx="11353799" cy="4525963"/>
          </a:xfrm>
        </p:spPr>
        <p:txBody>
          <a:bodyPr>
            <a:normAutofit/>
          </a:bodyPr>
          <a:lstStyle/>
          <a:p>
            <a:pPr marL="514350" indent="-514350">
              <a:buAutoNum type="alphaLcParenR"/>
            </a:pPr>
            <a:r>
              <a:rPr lang="de-DE" dirty="0"/>
              <a:t>„Akquise ist Chefsache!?“ – Wer ist in euerm Zentrum für die Neukundengewinnung verantwortlich?</a:t>
            </a:r>
          </a:p>
          <a:p>
            <a:pPr marL="514350" indent="-514350">
              <a:buAutoNum type="alphaLcParenR"/>
            </a:pPr>
            <a:r>
              <a:rPr lang="de-DE" dirty="0"/>
              <a:t>Wer kann bei der Akquise von Neukunden noch eingebunden werden? </a:t>
            </a:r>
          </a:p>
          <a:p>
            <a:pPr marL="514350" indent="-514350">
              <a:buAutoNum type="alphaLcParenR"/>
            </a:pPr>
            <a:r>
              <a:rPr lang="de-DE" dirty="0"/>
              <a:t>Wie wirkt sich die Akquise als wichtiges Ziel unserer Marketingmaßnahmen auf das Budget aus? Wie plant und argumentiert ihr hier gegenüber der GF?</a:t>
            </a:r>
          </a:p>
          <a:p>
            <a:pPr marL="514350" indent="-514350">
              <a:buAutoNum type="alphaLcParenR"/>
            </a:pPr>
            <a:r>
              <a:rPr lang="de-DE" dirty="0"/>
              <a:t>Gibt es bei euch ein Kampagnen-Controlling?</a:t>
            </a:r>
          </a:p>
        </p:txBody>
      </p:sp>
    </p:spTree>
    <p:extLst>
      <p:ext uri="{BB962C8B-B14F-4D97-AF65-F5344CB8AC3E}">
        <p14:creationId xmlns:p14="http://schemas.microsoft.com/office/powerpoint/2010/main" val="4158226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525B1-FBF3-578C-1683-BF351927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b="1" dirty="0"/>
              <a:t>Weiteres Vorgehen der AG Marketing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D1C64B-8DCE-606F-78FD-080587E8D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2626358"/>
          </a:xfrm>
        </p:spPr>
        <p:txBody>
          <a:bodyPr/>
          <a:lstStyle/>
          <a:p>
            <a:r>
              <a:rPr lang="de-DE" dirty="0"/>
              <a:t>Etablierung einer themenspezifischen Austauschplattform (Wer würde sich kümmern bzw. mithelfen?)</a:t>
            </a:r>
          </a:p>
          <a:p>
            <a:r>
              <a:rPr lang="de-DE" dirty="0"/>
              <a:t>1 x jährlich Treffen in Präsenz (28./29. Nov. 2024 in Halle)</a:t>
            </a:r>
          </a:p>
          <a:p>
            <a:r>
              <a:rPr lang="de-DE" dirty="0"/>
              <a:t>1 x jährlich digitales Meeting (Frühjahr 2025)</a:t>
            </a:r>
          </a:p>
        </p:txBody>
      </p:sp>
    </p:spTree>
    <p:extLst>
      <p:ext uri="{BB962C8B-B14F-4D97-AF65-F5344CB8AC3E}">
        <p14:creationId xmlns:p14="http://schemas.microsoft.com/office/powerpoint/2010/main" val="701997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</Words>
  <Application>Microsoft Office PowerPoint</Application>
  <PresentationFormat>Breitbild</PresentationFormat>
  <Paragraphs>49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Office-Design</vt:lpstr>
      <vt:lpstr>BVIZ, AG Marketing, 29. November 2024, Technologiepark Weinberg Campus </vt:lpstr>
      <vt:lpstr>Agenda</vt:lpstr>
      <vt:lpstr>Warm-up</vt:lpstr>
      <vt:lpstr>Schwerpunkte der Diskussion</vt:lpstr>
      <vt:lpstr>Schwerpunkt 1: Rahmenbedingungen </vt:lpstr>
      <vt:lpstr>Schwerpunkt 2: Zielgruppen </vt:lpstr>
      <vt:lpstr>Schwerpunkt 3: Strategie und Positionierung </vt:lpstr>
      <vt:lpstr>Schwerpunkt 4: Maßnahmen</vt:lpstr>
      <vt:lpstr>Schwerpunkt 5: Verantwortlichkeiten/Budgets</vt:lpstr>
      <vt:lpstr>Weiteres Vorgehen der AG Marketing</vt:lpstr>
    </vt:vector>
  </TitlesOfParts>
  <Company>ADT-Bundesverband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Andrea Glaser</dc:creator>
  <cp:lastModifiedBy>Bert-Morten Arnicke</cp:lastModifiedBy>
  <cp:revision>40</cp:revision>
  <dcterms:created xsi:type="dcterms:W3CDTF">2016-09-06T18:19:01Z</dcterms:created>
  <dcterms:modified xsi:type="dcterms:W3CDTF">2024-11-29T12:51:56Z</dcterms:modified>
</cp:coreProperties>
</file>